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94" Type="http://schemas.openxmlformats.org/officeDocument/2006/relationships/slide" Target="slides/slide8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238b46c1a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238b46c1a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238b46c1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238b46c1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238b46c1a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238b46c1a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238b46c1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238b46c1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238b46c1a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238b46c1a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38b46c1a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38b46c1a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238b46c1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238b46c1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238b46c1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238b46c1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238b46c1a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238b46c1a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238b46c1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238b46c1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38b46c1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38b46c1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238b46c1a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238b46c1a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238b46c1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238b46c1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238b46c1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238b46c1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238b46c1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238b46c1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238b46c1a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238b46c1a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238b46c1a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238b46c1a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238b46c1a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6238b46c1a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238b46c1a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238b46c1a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238b46c1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238b46c1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6238b46c1a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6238b46c1a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38b46c1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238b46c1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238b46c1a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238b46c1a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6238b46c1a_0_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6238b46c1a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238b46c1a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238b46c1a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238b46c1a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238b46c1a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238b46c1a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238b46c1a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238b46c1a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238b46c1a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238b46c1a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6238b46c1a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238b46c1a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238b46c1a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238b46c1a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238b46c1a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238b46c1a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238b46c1a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38b46c1a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38b46c1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238b46c1a_0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238b46c1a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238b46c1a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238b46c1a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6238b46c1a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6238b46c1a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238b46c1a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238b46c1a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6238b46c1a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6238b46c1a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238b46c1a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238b46c1a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238b46c1a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238b46c1a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238b46c1a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238b46c1a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6238b46c1a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6238b46c1a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6238b46c1a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6238b46c1a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238b46c1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238b46c1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238b46c1a_0_6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238b46c1a_0_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238b46c1a_0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238b46c1a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238b46c1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238b46c1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238b46c1a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238b46c1a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238b46c1a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238b46c1a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238b46c1a_0_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238b46c1a_0_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6238b46c1a_0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6238b46c1a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6238b46c1a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6238b46c1a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238b46c1a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238b46c1a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6238b46c1a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6238b46c1a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38b46c1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38b46c1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6238b46c1a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6238b46c1a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6238b46c1a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6238b46c1a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6238b46c1a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6238b46c1a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6238b46c1a_0_8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6238b46c1a_0_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6238b46c1a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6238b46c1a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238b46c1a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238b46c1a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6238b46c1a_0_8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6238b46c1a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238b46c1a_0_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6238b46c1a_0_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238b46c1a_0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238b46c1a_0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6238b46c1a_0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6238b46c1a_0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238b46c1a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238b46c1a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238b46c1a_0_9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6238b46c1a_0_9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6238b46c1a_0_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6238b46c1a_0_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6238b46c1a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6238b46c1a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238b46c1a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238b46c1a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238b46c1a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238b46c1a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238b46c1a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238b46c1a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6238b46c1a_0_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6238b46c1a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238b46c1a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238b46c1a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6238b46c1a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6238b46c1a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238b46c1a_0_9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238b46c1a_0_9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38b46c1a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38b46c1a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6238b46c1a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6238b46c1a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238b46c1a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238b46c1a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6238b46c1a_0_9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6238b46c1a_0_9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238b46c1a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238b46c1a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238b46c1a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238b46c1a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6238b46c1a_0_10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6238b46c1a_0_10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6238b46c1a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6238b46c1a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238b46c1a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238b46c1a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6238b46c1a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6238b46c1a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238b46c1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238b46c1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238b46c1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238b46c1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0" Type="http://schemas.openxmlformats.org/officeDocument/2006/relationships/image" Target="../media/image13.png"/><Relationship Id="rId9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1" Type="http://schemas.openxmlformats.org/officeDocument/2006/relationships/image" Target="../media/image14.png"/><Relationship Id="rId10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11" Type="http://schemas.openxmlformats.org/officeDocument/2006/relationships/image" Target="../media/image36.png"/><Relationship Id="rId10" Type="http://schemas.openxmlformats.org/officeDocument/2006/relationships/image" Target="../media/image16.png"/><Relationship Id="rId12" Type="http://schemas.openxmlformats.org/officeDocument/2006/relationships/image" Target="../media/image19.png"/><Relationship Id="rId9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37.png"/><Relationship Id="rId8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3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github.com/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34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Alice)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3" y="1466084"/>
            <a:ext cx="2507693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2773900" y="197656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4550" y="1466084"/>
            <a:ext cx="2507700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5928525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0575" y="1466087"/>
            <a:ext cx="2507700" cy="188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3" y="1466075"/>
            <a:ext cx="2507693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2773900" y="197656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8150" y="1466097"/>
            <a:ext cx="2507700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5928525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25" y="1466100"/>
            <a:ext cx="2507700" cy="188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7775" y="1466102"/>
            <a:ext cx="2507700" cy="188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3" y="1466075"/>
            <a:ext cx="2507693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5"/>
          <p:cNvSpPr txBox="1"/>
          <p:nvPr/>
        </p:nvSpPr>
        <p:spPr>
          <a:xfrm>
            <a:off x="2773900" y="197656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088" y="1466081"/>
            <a:ext cx="2507700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/>
        </p:nvSpPr>
        <p:spPr>
          <a:xfrm>
            <a:off x="5928525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25" y="1466112"/>
            <a:ext cx="2507700" cy="188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25" y="1466087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7650" y="1466081"/>
            <a:ext cx="2507700" cy="18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3" y="1466075"/>
            <a:ext cx="2507693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2773900" y="197656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725" y="1466081"/>
            <a:ext cx="2507700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6"/>
          <p:cNvSpPr txBox="1"/>
          <p:nvPr/>
        </p:nvSpPr>
        <p:spPr>
          <a:xfrm>
            <a:off x="5928525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25" y="1466112"/>
            <a:ext cx="2507700" cy="188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25" y="1466087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25" y="1466081"/>
            <a:ext cx="25077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48925" y="1466081"/>
            <a:ext cx="2507700" cy="18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3" y="1466075"/>
            <a:ext cx="2507693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7"/>
          <p:cNvSpPr txBox="1"/>
          <p:nvPr/>
        </p:nvSpPr>
        <p:spPr>
          <a:xfrm>
            <a:off x="2773900" y="197656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sp>
        <p:nvSpPr>
          <p:cNvPr id="165" name="Google Shape;165;p27"/>
          <p:cNvSpPr txBox="1"/>
          <p:nvPr/>
        </p:nvSpPr>
        <p:spPr>
          <a:xfrm>
            <a:off x="5928525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166" name="Google Shape;16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5" y="1466112"/>
            <a:ext cx="2507700" cy="188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25" y="1466087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25" y="1466075"/>
            <a:ext cx="25077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25" y="1466078"/>
            <a:ext cx="25077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8050" y="1466081"/>
            <a:ext cx="2507700" cy="188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7575" y="1466084"/>
            <a:ext cx="2507700" cy="188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3" y="1466075"/>
            <a:ext cx="2507693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2773900" y="197656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sp>
        <p:nvSpPr>
          <p:cNvPr id="178" name="Google Shape;178;p28"/>
          <p:cNvSpPr txBox="1"/>
          <p:nvPr/>
        </p:nvSpPr>
        <p:spPr>
          <a:xfrm>
            <a:off x="5928525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5" y="1466112"/>
            <a:ext cx="2507700" cy="188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25" y="1466087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25" y="1466075"/>
            <a:ext cx="25077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25" y="1466075"/>
            <a:ext cx="25077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525" y="1466080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29795" y="1466075"/>
            <a:ext cx="2507709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1075" y="1466080"/>
            <a:ext cx="2507700" cy="1880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3" y="1466075"/>
            <a:ext cx="2507693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9"/>
          <p:cNvSpPr txBox="1"/>
          <p:nvPr/>
        </p:nvSpPr>
        <p:spPr>
          <a:xfrm>
            <a:off x="2773900" y="197656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sp>
        <p:nvSpPr>
          <p:cNvPr id="192" name="Google Shape;192;p29"/>
          <p:cNvSpPr txBox="1"/>
          <p:nvPr/>
        </p:nvSpPr>
        <p:spPr>
          <a:xfrm>
            <a:off x="5928525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5" y="1466112"/>
            <a:ext cx="2507700" cy="188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25" y="1466087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25" y="1466075"/>
            <a:ext cx="25077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25" y="1466075"/>
            <a:ext cx="25077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525" y="1466074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525" y="1456331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81850" y="1431172"/>
            <a:ext cx="2574776" cy="1931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96650" y="1431175"/>
            <a:ext cx="2574775" cy="193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33" y="1466075"/>
            <a:ext cx="2507693" cy="18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2773900" y="197656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+</a:t>
            </a:r>
            <a:endParaRPr sz="4800"/>
          </a:p>
        </p:txBody>
      </p:sp>
      <p:sp>
        <p:nvSpPr>
          <p:cNvPr id="207" name="Google Shape;207;p30"/>
          <p:cNvSpPr txBox="1"/>
          <p:nvPr/>
        </p:nvSpPr>
        <p:spPr>
          <a:xfrm>
            <a:off x="5928525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5" y="1466112"/>
            <a:ext cx="2507700" cy="188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525" y="1466087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525" y="1466075"/>
            <a:ext cx="25077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8525" y="1466075"/>
            <a:ext cx="2507700" cy="18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8525" y="1466074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8525" y="1466074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8525" y="1466080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31642" y="1466080"/>
            <a:ext cx="2507700" cy="1880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84758" y="1440925"/>
            <a:ext cx="2574767" cy="19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3080250" y="2522225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Alice)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branch: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sp>
        <p:nvSpPr>
          <p:cNvPr id="225" name="Google Shape;225;p31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sp>
        <p:nvSpPr>
          <p:cNvPr id="226" name="Google Shape;226;p31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582" y="1542388"/>
            <a:ext cx="1124299" cy="8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700" y="1087238"/>
            <a:ext cx="10972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700" y="2094950"/>
            <a:ext cx="109728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/>
        </p:nvSpPr>
        <p:spPr>
          <a:xfrm>
            <a:off x="774263" y="10503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+</a:t>
            </a:r>
            <a:endParaRPr sz="4800">
              <a:solidFill>
                <a:srgbClr val="38761D"/>
              </a:solidFill>
            </a:endParaRPr>
          </a:p>
        </p:txBody>
      </p:sp>
      <p:sp>
        <p:nvSpPr>
          <p:cNvPr id="231" name="Google Shape;231;p31"/>
          <p:cNvSpPr txBox="1"/>
          <p:nvPr/>
        </p:nvSpPr>
        <p:spPr>
          <a:xfrm>
            <a:off x="774263" y="207651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+</a:t>
            </a:r>
            <a:endParaRPr sz="4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Verzovací nástroj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Správa verzí kódu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Nelineární vývoj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Distribuovaný vývoj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Podpora vzdálených úložišť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Efektivní práce s velkými projekty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Další: SVN, Mercurial, Accurev, ....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add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Přidá soubor(y) do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stash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add &lt;nazev souboru&gt;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add .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243" name="Google Shape;24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3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Alice)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branch: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sp>
        <p:nvSpPr>
          <p:cNvPr id="246" name="Google Shape;246;p33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1632" y="3672125"/>
            <a:ext cx="1124299" cy="8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9750" y="3216975"/>
            <a:ext cx="10972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50" y="4224688"/>
            <a:ext cx="109728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707313" y="3180125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+</a:t>
            </a:r>
            <a:endParaRPr sz="4800">
              <a:solidFill>
                <a:srgbClr val="38761D"/>
              </a:solidFill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707313" y="4206250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+</a:t>
            </a:r>
            <a:endParaRPr sz="48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Vezme věci ze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stash</a:t>
            </a:r>
            <a:r>
              <a:rPr lang="en"/>
              <a:t> a vytvoří z nich “balíček” úprav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commitu</a:t>
            </a:r>
            <a:r>
              <a:rPr lang="en"/>
              <a:t> je potřeba přidat zprávu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Automaticky se přidá jméno a e-mail uživatele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 vytvoření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commit</a:t>
            </a:r>
            <a:r>
              <a:rPr lang="en"/>
              <a:t> dostane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hash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 -m “Zaklady pro nas dum”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4501325" y="3619875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message: Zaklady pro nas dum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author: Alice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hash: 4935eefdd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59" name="Google Shape;2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400" y="3619875"/>
            <a:ext cx="1828800" cy="137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2213" y="152400"/>
            <a:ext cx="341957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2686250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-</a:t>
            </a:r>
            <a:endParaRPr sz="4800"/>
          </a:p>
        </p:txBody>
      </p:sp>
      <p:sp>
        <p:nvSpPr>
          <p:cNvPr id="272" name="Google Shape;272;p36"/>
          <p:cNvSpPr txBox="1"/>
          <p:nvPr/>
        </p:nvSpPr>
        <p:spPr>
          <a:xfrm>
            <a:off x="5928525" y="19765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=</a:t>
            </a:r>
            <a:endParaRPr sz="4800"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908" y="1549262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000" y="1549213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0100" y="1549238"/>
            <a:ext cx="2286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Alice)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branch: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sp>
        <p:nvSpPr>
          <p:cNvPr id="281" name="Google Shape;281;p37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088" y="1552513"/>
            <a:ext cx="109728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6700" y="1087238"/>
            <a:ext cx="109728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>
            <a:off x="774263" y="10503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-</a:t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288" name="Google Shape;28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700" y="1087252"/>
            <a:ext cx="1097276" cy="82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Odkazuje i na předchozí commit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 -m “Okna a dvere”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5" name="Google Shape;295;p38"/>
          <p:cNvSpPr txBox="1"/>
          <p:nvPr/>
        </p:nvSpPr>
        <p:spPr>
          <a:xfrm>
            <a:off x="2886800" y="2853550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message: Okna a dvere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author: Alice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hash: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de159e407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previous: 4935eefdd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75" y="2853550"/>
            <a:ext cx="1828800" cy="137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63" y="2853538"/>
            <a:ext cx="1828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log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Ukáže historii commitů</a:t>
            </a:r>
            <a:endParaRPr/>
          </a:p>
        </p:txBody>
      </p:sp>
      <p:sp>
        <p:nvSpPr>
          <p:cNvPr id="304" name="Google Shape;304;p39"/>
          <p:cNvSpPr txBox="1"/>
          <p:nvPr/>
        </p:nvSpPr>
        <p:spPr>
          <a:xfrm>
            <a:off x="2886800" y="1700663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message: Okna a dvere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author: Alice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hash: de159e407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previous: 4935eefdd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63" y="1700650"/>
            <a:ext cx="18288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 txBox="1"/>
          <p:nvPr/>
        </p:nvSpPr>
        <p:spPr>
          <a:xfrm>
            <a:off x="2886800" y="3396675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message: Zaklady pro nas dum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author: Alice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hash: 4935eefdd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75" y="3396675"/>
            <a:ext cx="1828800" cy="137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Alice)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314" name="Google Shape;314;p40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Vezme změny v lokálním repozitáři a odešle je do vzdáleného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remote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push origin 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785800"/>
            <a:ext cx="60960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Alice)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42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329" name="Google Shape;329;p42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2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pic>
        <p:nvPicPr>
          <p:cNvPr id="332" name="Google Shape;33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56" y="1316648"/>
            <a:ext cx="890278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012" y="825350"/>
            <a:ext cx="890278" cy="6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6115850" y="483625"/>
            <a:ext cx="825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Vytvoří novou větev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branch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 &lt;nazev nove vetve&gt;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 dekorace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Bob)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dekorace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45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352" name="Google Shape;352;p45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pic>
        <p:nvPicPr>
          <p:cNvPr id="355" name="Google Shape;35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700" y="1087250"/>
            <a:ext cx="109728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5"/>
          <p:cNvSpPr txBox="1"/>
          <p:nvPr/>
        </p:nvSpPr>
        <p:spPr>
          <a:xfrm>
            <a:off x="774263" y="10503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+</a:t>
            </a:r>
            <a:endParaRPr sz="4800">
              <a:solidFill>
                <a:srgbClr val="38761D"/>
              </a:solidFill>
            </a:endParaRPr>
          </a:p>
        </p:txBody>
      </p:sp>
      <p:pic>
        <p:nvPicPr>
          <p:cNvPr id="357" name="Google Shape;35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9175" y="1552525"/>
            <a:ext cx="10972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5856" y="1316648"/>
            <a:ext cx="890278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9012" y="825350"/>
            <a:ext cx="890278" cy="6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/>
          <p:nvPr/>
        </p:nvSpPr>
        <p:spPr>
          <a:xfrm>
            <a:off x="6115850" y="483625"/>
            <a:ext cx="825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add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2886800" y="2853550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message: Modry okna, cerny dvere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author: Bob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hash: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460f8e72c9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previous: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de159e407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75" y="2853550"/>
            <a:ext cx="1828800" cy="1372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863" y="2853538"/>
            <a:ext cx="18288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875" y="2853550"/>
            <a:ext cx="18288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7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Bob)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dekorace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376" name="Google Shape;376;p47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56" y="1316648"/>
            <a:ext cx="890278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012" y="825350"/>
            <a:ext cx="890278" cy="6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7"/>
          <p:cNvSpPr txBox="1"/>
          <p:nvPr/>
        </p:nvSpPr>
        <p:spPr>
          <a:xfrm>
            <a:off x="6115850" y="483625"/>
            <a:ext cx="825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7724763" y="465075"/>
            <a:ext cx="1112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dekorace</a:t>
            </a:r>
            <a:endParaRPr/>
          </a:p>
        </p:txBody>
      </p:sp>
      <p:pic>
        <p:nvPicPr>
          <p:cNvPr id="383" name="Google Shape;38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806" y="1644011"/>
            <a:ext cx="890279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5825" y="1234500"/>
            <a:ext cx="890279" cy="66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275" y="781450"/>
            <a:ext cx="886968" cy="6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Přepne na jinou větev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checkout &lt;název vetve&gt;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checkout master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checkout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Bob)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49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398" name="Google Shape;398;p49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9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56" y="1316648"/>
            <a:ext cx="890278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012" y="825350"/>
            <a:ext cx="890278" cy="6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9"/>
          <p:cNvSpPr txBox="1"/>
          <p:nvPr/>
        </p:nvSpPr>
        <p:spPr>
          <a:xfrm>
            <a:off x="6115850" y="483625"/>
            <a:ext cx="825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sp>
        <p:nvSpPr>
          <p:cNvPr id="404" name="Google Shape;404;p49"/>
          <p:cNvSpPr txBox="1"/>
          <p:nvPr/>
        </p:nvSpPr>
        <p:spPr>
          <a:xfrm>
            <a:off x="7724763" y="465075"/>
            <a:ext cx="1112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dekorace</a:t>
            </a:r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806" y="1644011"/>
            <a:ext cx="890279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5825" y="1234500"/>
            <a:ext cx="890279" cy="66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275" y="781450"/>
            <a:ext cx="886968" cy="6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Spojí dvě větve dohromady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merge &lt;nazev vetve, kterou chci “prinest” do aktualni vetve&gt;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merge dekorace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merge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1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Bob)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420" name="Google Shape;420;p51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421" name="Google Shape;4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1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pic>
        <p:nvPicPr>
          <p:cNvPr id="423" name="Google Shape;4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56" y="1316648"/>
            <a:ext cx="890278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012" y="825350"/>
            <a:ext cx="890278" cy="6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1"/>
          <p:cNvSpPr txBox="1"/>
          <p:nvPr/>
        </p:nvSpPr>
        <p:spPr>
          <a:xfrm>
            <a:off x="6115850" y="483625"/>
            <a:ext cx="825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sp>
        <p:nvSpPr>
          <p:cNvPr id="426" name="Google Shape;426;p51"/>
          <p:cNvSpPr txBox="1"/>
          <p:nvPr/>
        </p:nvSpPr>
        <p:spPr>
          <a:xfrm>
            <a:off x="7724763" y="465075"/>
            <a:ext cx="1112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dekorace</a:t>
            </a:r>
            <a:endParaRPr/>
          </a:p>
        </p:txBody>
      </p:sp>
      <p:pic>
        <p:nvPicPr>
          <p:cNvPr id="427" name="Google Shape;42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806" y="1644011"/>
            <a:ext cx="890279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5825" y="1234500"/>
            <a:ext cx="890279" cy="66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275" y="781450"/>
            <a:ext cx="886968" cy="6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4721" y="152401"/>
            <a:ext cx="515455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Vezme změny v lokálním repozitáři a odešle je do vzdáleného (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remote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push origin 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3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Bob)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1" name="Google Shape;441;p53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442" name="Google Shape;442;p53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443" name="Google Shape;44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3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sp>
        <p:nvSpPr>
          <p:cNvPr id="445" name="Google Shape;445;p53"/>
          <p:cNvSpPr txBox="1"/>
          <p:nvPr/>
        </p:nvSpPr>
        <p:spPr>
          <a:xfrm>
            <a:off x="6115850" y="483625"/>
            <a:ext cx="825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sp>
        <p:nvSpPr>
          <p:cNvPr id="446" name="Google Shape;446;p53"/>
          <p:cNvSpPr txBox="1"/>
          <p:nvPr/>
        </p:nvSpPr>
        <p:spPr>
          <a:xfrm>
            <a:off x="7724763" y="465075"/>
            <a:ext cx="11124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dekorace</a:t>
            </a:r>
            <a:endParaRPr/>
          </a:p>
        </p:txBody>
      </p:sp>
      <p:pic>
        <p:nvPicPr>
          <p:cNvPr id="447" name="Google Shape;44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73806" y="1644011"/>
            <a:ext cx="890279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5825" y="1234500"/>
            <a:ext cx="890279" cy="66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43275" y="781450"/>
            <a:ext cx="886968" cy="6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931" y="1665598"/>
            <a:ext cx="890278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7950" y="1256088"/>
            <a:ext cx="890278" cy="66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15400" y="803038"/>
            <a:ext cx="886968" cy="66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5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Alice)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3" name="Google Shape;463;p55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464" name="Google Shape;464;p55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5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pic>
        <p:nvPicPr>
          <p:cNvPr id="467" name="Google Shape;46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56" y="1316648"/>
            <a:ext cx="890278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012" y="825350"/>
            <a:ext cx="890278" cy="662073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5"/>
          <p:cNvSpPr txBox="1"/>
          <p:nvPr/>
        </p:nvSpPr>
        <p:spPr>
          <a:xfrm>
            <a:off x="6115850" y="483625"/>
            <a:ext cx="825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pic>
        <p:nvPicPr>
          <p:cNvPr id="470" name="Google Shape;47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6700" y="1087250"/>
            <a:ext cx="10972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6700" y="2094938"/>
            <a:ext cx="1097280" cy="82296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5"/>
          <p:cNvSpPr txBox="1"/>
          <p:nvPr/>
        </p:nvSpPr>
        <p:spPr>
          <a:xfrm>
            <a:off x="774263" y="1050388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+</a:t>
            </a:r>
            <a:endParaRPr sz="4800">
              <a:solidFill>
                <a:srgbClr val="38761D"/>
              </a:solidFill>
            </a:endParaRPr>
          </a:p>
        </p:txBody>
      </p:sp>
      <p:sp>
        <p:nvSpPr>
          <p:cNvPr id="473" name="Google Shape;473;p55"/>
          <p:cNvSpPr txBox="1"/>
          <p:nvPr/>
        </p:nvSpPr>
        <p:spPr>
          <a:xfrm>
            <a:off x="774263" y="2076513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+</a:t>
            </a:r>
            <a:endParaRPr sz="4800">
              <a:solidFill>
                <a:srgbClr val="38761D"/>
              </a:solidFill>
            </a:endParaRPr>
          </a:p>
        </p:txBody>
      </p:sp>
      <p:pic>
        <p:nvPicPr>
          <p:cNvPr id="474" name="Google Shape;474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602550"/>
            <a:ext cx="109728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75" y="2853550"/>
            <a:ext cx="1828800" cy="137159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add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56"/>
          <p:cNvSpPr txBox="1"/>
          <p:nvPr/>
        </p:nvSpPr>
        <p:spPr>
          <a:xfrm>
            <a:off x="2886800" y="2853550"/>
            <a:ext cx="428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message: Dum je hotovy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author: Alice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hash: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329fa4d3cd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previous: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de159e407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7"/>
          <p:cNvSpPr txBox="1"/>
          <p:nvPr>
            <p:ph type="title"/>
          </p:nvPr>
        </p:nvSpPr>
        <p:spPr>
          <a:xfrm>
            <a:off x="311700" y="298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CHYBA</a:t>
            </a:r>
            <a:r>
              <a:rPr lang="en">
                <a:solidFill>
                  <a:srgbClr val="FF0000"/>
                </a:solidFill>
              </a:rPr>
              <a:t>!!!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7" name="Google Shape;487;p57"/>
          <p:cNvSpPr txBox="1"/>
          <p:nvPr/>
        </p:nvSpPr>
        <p:spPr>
          <a:xfrm>
            <a:off x="342250" y="1492225"/>
            <a:ext cx="8490000" cy="29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Pushing to git@github.com:some-project/some-repo.git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To git@github.com:some-project/some-repo.git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  ! </a:t>
            </a:r>
            <a:r>
              <a:rPr lang="en" sz="1050">
                <a:solidFill>
                  <a:srgbClr val="F92672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rejected</a:t>
            </a:r>
            <a:r>
              <a:rPr lang="en" sz="1050">
                <a:solidFill>
                  <a:srgbClr val="F92672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        master -&gt; master </a:t>
            </a:r>
            <a:r>
              <a:rPr lang="en" sz="1050">
                <a:solidFill>
                  <a:srgbClr val="F92672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non-fast-forward</a:t>
            </a:r>
            <a:r>
              <a:rPr lang="en" sz="1050">
                <a:solidFill>
                  <a:srgbClr val="F92672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error: failed to push some refs to </a:t>
            </a:r>
            <a:r>
              <a:rPr lang="en" sz="1050">
                <a:solidFill>
                  <a:srgbClr val="E6DB74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'git@github.com:some-project/some-repo.git'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hint: Updates were rejected because the tip of your current branch is behind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hint: its remote counterpart. Merge the remote changes </a:t>
            </a:r>
            <a:r>
              <a:rPr lang="en" sz="1050">
                <a:solidFill>
                  <a:srgbClr val="F92672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e.g. </a:t>
            </a:r>
            <a:r>
              <a:rPr lang="en" sz="1050">
                <a:solidFill>
                  <a:srgbClr val="E6DB74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'git pull'</a:t>
            </a:r>
            <a:r>
              <a:rPr lang="en" sz="1050">
                <a:solidFill>
                  <a:srgbClr val="F92672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hint: before pushing again.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90500" marR="190500" rtl="0" algn="l">
              <a:lnSpc>
                <a:spcPct val="150000"/>
              </a:lnSpc>
              <a:spcBef>
                <a:spcPts val="1700"/>
              </a:spcBef>
              <a:spcAft>
                <a:spcPts val="330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hint: See the </a:t>
            </a:r>
            <a:r>
              <a:rPr lang="en" sz="1050">
                <a:solidFill>
                  <a:srgbClr val="E6DB74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'Note about fast-forwards'</a:t>
            </a: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 in </a:t>
            </a:r>
            <a:r>
              <a:rPr lang="en" sz="1050">
                <a:solidFill>
                  <a:srgbClr val="E6DB74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'git push --help'</a:t>
            </a: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66D9EF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 details.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3" name="Google Shape;493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Stáhne změny ze vzdáleného repozitáře do lokálního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pull origin 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9"/>
          <p:cNvSpPr txBox="1"/>
          <p:nvPr>
            <p:ph type="title"/>
          </p:nvPr>
        </p:nvSpPr>
        <p:spPr>
          <a:xfrm>
            <a:off x="311700" y="2982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CONFLICT</a:t>
            </a:r>
            <a:r>
              <a:rPr lang="en">
                <a:solidFill>
                  <a:srgbClr val="FF0000"/>
                </a:solidFill>
              </a:rPr>
              <a:t>!!!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99" name="Google Shape;499;p59"/>
          <p:cNvSpPr txBox="1"/>
          <p:nvPr/>
        </p:nvSpPr>
        <p:spPr>
          <a:xfrm>
            <a:off x="342250" y="1492225"/>
            <a:ext cx="8490000" cy="2936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Auto-merging domecek.py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CONFLICT (content): Merge conflict in domecek.py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5EFF5"/>
                </a:solidFill>
                <a:highlight>
                  <a:srgbClr val="0E0F11"/>
                </a:highlight>
                <a:latin typeface="Courier New"/>
                <a:ea typeface="Courier New"/>
                <a:cs typeface="Courier New"/>
                <a:sym typeface="Courier New"/>
              </a:rPr>
              <a:t>Automatic merge failed; fix conflicts and then commit the result.</a:t>
            </a:r>
            <a:endParaRPr sz="1100">
              <a:solidFill>
                <a:srgbClr val="E5EFF5"/>
              </a:solidFill>
              <a:highlight>
                <a:srgbClr val="0E0F1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413" y="1648725"/>
            <a:ext cx="3657600" cy="27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988" y="1648725"/>
            <a:ext cx="3657600" cy="27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60"/>
          <p:cNvSpPr txBox="1"/>
          <p:nvPr/>
        </p:nvSpPr>
        <p:spPr>
          <a:xfrm>
            <a:off x="993150" y="1148625"/>
            <a:ext cx="2461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</a:t>
            </a:r>
            <a:endParaRPr/>
          </a:p>
        </p:txBody>
      </p:sp>
      <p:sp>
        <p:nvSpPr>
          <p:cNvPr id="507" name="Google Shape;507;p60"/>
          <p:cNvSpPr txBox="1"/>
          <p:nvPr/>
        </p:nvSpPr>
        <p:spPr>
          <a:xfrm>
            <a:off x="5851525" y="1148625"/>
            <a:ext cx="2461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1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(počítač Alice)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3" name="Google Shape;513;p61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514" name="Google Shape;514;p61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515" name="Google Shape;5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1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pic>
        <p:nvPicPr>
          <p:cNvPr id="517" name="Google Shape;51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856" y="1316648"/>
            <a:ext cx="890278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9012" y="825350"/>
            <a:ext cx="890278" cy="66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64375" y="3193537"/>
            <a:ext cx="1097280" cy="811987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 txBox="1"/>
          <p:nvPr/>
        </p:nvSpPr>
        <p:spPr>
          <a:xfrm>
            <a:off x="6115850" y="483625"/>
            <a:ext cx="825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sp>
        <p:nvSpPr>
          <p:cNvPr id="521" name="Google Shape;521;p61"/>
          <p:cNvSpPr txBox="1"/>
          <p:nvPr/>
        </p:nvSpPr>
        <p:spPr>
          <a:xfrm>
            <a:off x="751938" y="3156675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38761D"/>
                </a:solidFill>
              </a:rPr>
              <a:t>+</a:t>
            </a:r>
            <a:endParaRPr sz="4800">
              <a:solidFill>
                <a:srgbClr val="38761D"/>
              </a:solidFill>
            </a:endParaRPr>
          </a:p>
        </p:txBody>
      </p:sp>
      <p:sp>
        <p:nvSpPr>
          <p:cNvPr id="522" name="Google Shape;522;p61"/>
          <p:cNvSpPr txBox="1"/>
          <p:nvPr/>
        </p:nvSpPr>
        <p:spPr>
          <a:xfrm>
            <a:off x="841238" y="4145600"/>
            <a:ext cx="620400" cy="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0000"/>
                </a:solidFill>
              </a:rPr>
              <a:t>-</a:t>
            </a:r>
            <a:endParaRPr sz="4800">
              <a:solidFill>
                <a:srgbClr val="FF0000"/>
              </a:solidFill>
            </a:endParaRPr>
          </a:p>
        </p:txBody>
      </p:sp>
      <p:pic>
        <p:nvPicPr>
          <p:cNvPr id="523" name="Google Shape;52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9675" y="3708838"/>
            <a:ext cx="1097280" cy="822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4375" y="4266563"/>
            <a:ext cx="1097280" cy="822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388" y="676275"/>
            <a:ext cx="8277225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75" y="2853550"/>
            <a:ext cx="1828800" cy="137159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1" name="Google Shape;531;p62"/>
          <p:cNvSpPr txBox="1"/>
          <p:nvPr/>
        </p:nvSpPr>
        <p:spPr>
          <a:xfrm>
            <a:off x="2886800" y="2853550"/>
            <a:ext cx="4992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message: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Merge branch 'master' into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author: Alice</a:t>
            </a:r>
            <a:b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hash: ef9438887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previous: 329fa4d3cd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3"/>
          <p:cNvSpPr txBox="1"/>
          <p:nvPr/>
        </p:nvSpPr>
        <p:spPr>
          <a:xfrm>
            <a:off x="0" y="0"/>
            <a:ext cx="5974500" cy="51435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(váš počítač)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branch: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63"/>
          <p:cNvSpPr txBox="1"/>
          <p:nvPr/>
        </p:nvSpPr>
        <p:spPr>
          <a:xfrm>
            <a:off x="0" y="825350"/>
            <a:ext cx="5974500" cy="22773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Změny:</a:t>
            </a:r>
            <a:endParaRPr/>
          </a:p>
        </p:txBody>
      </p:sp>
      <p:sp>
        <p:nvSpPr>
          <p:cNvPr id="538" name="Google Shape;538;p63"/>
          <p:cNvSpPr txBox="1"/>
          <p:nvPr/>
        </p:nvSpPr>
        <p:spPr>
          <a:xfrm>
            <a:off x="5974500" y="0"/>
            <a:ext cx="3169500" cy="51435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(vzdálený server)</a:t>
            </a:r>
            <a:endParaRPr/>
          </a:p>
        </p:txBody>
      </p:sp>
      <p:pic>
        <p:nvPicPr>
          <p:cNvPr id="539" name="Google Shape;5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7375" y="-4"/>
            <a:ext cx="886525" cy="57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3"/>
          <p:cNvSpPr txBox="1"/>
          <p:nvPr/>
        </p:nvSpPr>
        <p:spPr>
          <a:xfrm>
            <a:off x="0" y="3102650"/>
            <a:ext cx="5974500" cy="20409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Stash:</a:t>
            </a:r>
            <a:endParaRPr/>
          </a:p>
        </p:txBody>
      </p:sp>
      <p:sp>
        <p:nvSpPr>
          <p:cNvPr id="541" name="Google Shape;541;p63"/>
          <p:cNvSpPr txBox="1"/>
          <p:nvPr/>
        </p:nvSpPr>
        <p:spPr>
          <a:xfrm>
            <a:off x="6115850" y="483625"/>
            <a:ext cx="8259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master</a:t>
            </a:r>
            <a:endParaRPr/>
          </a:p>
        </p:txBody>
      </p:sp>
      <p:pic>
        <p:nvPicPr>
          <p:cNvPr id="542" name="Google Shape;54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981" y="2870898"/>
            <a:ext cx="890278" cy="66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062" y="2513488"/>
            <a:ext cx="890278" cy="66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8450" y="2008338"/>
            <a:ext cx="886968" cy="66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0500" y="1554288"/>
            <a:ext cx="886968" cy="670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5000" y="1140875"/>
            <a:ext cx="886968" cy="670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750" y="1304925"/>
            <a:ext cx="7610475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Jdem si to zkusit!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git init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status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3" name="Google Shape;56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Repozitář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Úkol: Vytvoř soubor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basnicka.txt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 ve složce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04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 a napiš do něj nějakou básničku. Měla by mít aspoň pět řádků, ať pak máme s čím pracovat. Pak zkus znovu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git status</a:t>
            </a:r>
            <a:r>
              <a:rPr lang="en" sz="1200">
                <a:solidFill>
                  <a:srgbClr val="212529"/>
                </a:solidFill>
                <a:highlight>
                  <a:srgbClr val="FFFFFF"/>
                </a:highlight>
              </a:rPr>
              <a:t>: Git oznámí, že v adresáři je soubor, o kterém ještě „neví“.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add basnicka.txt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status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4" name="Google Shape;57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První revize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status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0" name="Google Shape;580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První revize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show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První revize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rgbClr val="FFFFFF"/>
                </a:highlight>
              </a:rPr>
              <a:t>Udělej v básničce nějakou malou změnu – změň slovo, uprav interpunkci nebo přidej sloku. Pak se opět zeptej Gitu na stav repozitáře.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2" name="Google Shape;592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Druhá revize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295275"/>
            <a:ext cx="314325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Druhá revize</a:t>
            </a:r>
            <a:endParaRPr/>
          </a:p>
        </p:txBody>
      </p:sp>
      <p:sp>
        <p:nvSpPr>
          <p:cNvPr id="598" name="Google Shape;598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status</a:t>
            </a:r>
            <a:br>
              <a:rPr lang="en"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latin typeface="Consolas"/>
                <a:ea typeface="Consolas"/>
                <a:cs typeface="Consolas"/>
                <a:sym typeface="Consolas"/>
              </a:rPr>
              <a:t>git diff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Druhá revize</a:t>
            </a:r>
            <a:endParaRPr/>
          </a:p>
        </p:txBody>
      </p:sp>
      <p:sp>
        <p:nvSpPr>
          <p:cNvPr id="604" name="Google Shape;604;p7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add basnicka.txt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status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commit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Druhá revize</a:t>
            </a:r>
            <a:endParaRPr/>
          </a:p>
        </p:txBody>
      </p:sp>
      <p:sp>
        <p:nvSpPr>
          <p:cNvPr id="610" name="Google Shape;610;p7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show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log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Větvení v Gitu</a:t>
            </a:r>
            <a:endParaRPr/>
          </a:p>
        </p:txBody>
      </p:sp>
      <p:sp>
        <p:nvSpPr>
          <p:cNvPr id="616" name="Google Shape;616;p7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 doplneni-autora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Větvení v Gitu</a:t>
            </a:r>
            <a:endParaRPr/>
          </a:p>
        </p:txBody>
      </p:sp>
      <p:sp>
        <p:nvSpPr>
          <p:cNvPr id="622" name="Google Shape;622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checkout doplneni-autora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Větvení v Gitu</a:t>
            </a:r>
            <a:endParaRPr/>
          </a:p>
        </p:txBody>
      </p:sp>
      <p:sp>
        <p:nvSpPr>
          <p:cNvPr id="628" name="Google Shape;628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Teď jsi „ve” větvi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doplneni-autora</a:t>
            </a:r>
            <a:r>
              <a:rPr lang="en" sz="1100">
                <a:highlight>
                  <a:srgbClr val="FFFFFF"/>
                </a:highlight>
              </a:rPr>
              <a:t>. Doplň nějaké jméno na začátek souboru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basnicka.txt</a:t>
            </a:r>
            <a:r>
              <a:rPr lang="en" sz="1100">
                <a:highlight>
                  <a:srgbClr val="FFFFFF"/>
                </a:highlight>
              </a:rPr>
              <a:t>, a pomocí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git add</a:t>
            </a:r>
            <a:r>
              <a:rPr lang="en" sz="1100">
                <a:highlight>
                  <a:srgbClr val="FFFFFF"/>
                </a:highlight>
              </a:rPr>
              <a:t> a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git commit</a:t>
            </a:r>
            <a:r>
              <a:rPr lang="en" sz="1100">
                <a:highlight>
                  <a:srgbClr val="FFFFFF"/>
                </a:highlight>
              </a:rPr>
              <a:t> udělej novou revizi.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Větvení v Gitu</a:t>
            </a:r>
            <a:endParaRPr/>
          </a:p>
        </p:txBody>
      </p:sp>
      <p:sp>
        <p:nvSpPr>
          <p:cNvPr id="634" name="Google Shape;634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Opusťme teď na chvíli práci na doplňování autora. Vrať se do větve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lang="en" sz="1100">
                <a:highlight>
                  <a:srgbClr val="FFFFFF"/>
                </a:highlight>
              </a:rPr>
              <a:t> a vytvoř z ní větev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doplneni-jmena</a:t>
            </a:r>
            <a:r>
              <a:rPr lang="en" sz="1100">
                <a:highlight>
                  <a:srgbClr val="FFFFFF"/>
                </a:highlight>
              </a:rPr>
              <a:t>. Pak se na tuhle novou větev přepni.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Doplň do souboru na začátek jméno básně a pomocí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git add</a:t>
            </a:r>
            <a:r>
              <a:rPr lang="en" sz="1100">
                <a:highlight>
                  <a:srgbClr val="FFFFFF"/>
                </a:highlight>
              </a:rPr>
              <a:t>,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git commit</a:t>
            </a:r>
            <a:r>
              <a:rPr lang="en" sz="1100">
                <a:highlight>
                  <a:srgbClr val="FFFFFF"/>
                </a:highlight>
              </a:rPr>
              <a:t> ulož revizi.</a:t>
            </a:r>
            <a:endParaRPr sz="11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Větvení v Gitu</a:t>
            </a:r>
            <a:endParaRPr/>
          </a:p>
        </p:txBody>
      </p:sp>
      <p:sp>
        <p:nvSpPr>
          <p:cNvPr id="640" name="Google Shape;640;p7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Sloučení</a:t>
            </a:r>
            <a:endParaRPr/>
          </a:p>
        </p:txBody>
      </p:sp>
      <p:sp>
        <p:nvSpPr>
          <p:cNvPr id="646" name="Google Shape;646;p8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Přepni se zpátky na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master</a:t>
            </a:r>
            <a:r>
              <a:rPr lang="en" sz="1100">
                <a:highlight>
                  <a:srgbClr val="FFFFFF"/>
                </a:highlight>
              </a:rPr>
              <a:t> a použij příkaz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git merge</a:t>
            </a:r>
            <a:r>
              <a:rPr lang="en" sz="1100">
                <a:highlight>
                  <a:srgbClr val="FFFFFF"/>
                </a:highlight>
              </a:rPr>
              <a:t>, který sloučí jinou větev s tou aktuální. Příkazu musíš dát jméno větve, kterou chceš sloučit.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Sloučení</a:t>
            </a:r>
            <a:endParaRPr/>
          </a:p>
        </p:txBody>
      </p:sp>
      <p:sp>
        <p:nvSpPr>
          <p:cNvPr id="652" name="Google Shape;652;p8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A pak zkus sloučit i druhou větev: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git merge doplneni-autora</a:t>
            </a:r>
            <a:r>
              <a:rPr lang="en" sz="1100">
                <a:highlight>
                  <a:srgbClr val="FFFFFF"/>
                </a:highlight>
              </a:rPr>
              <a:t>. </a:t>
            </a:r>
            <a:endParaRPr sz="11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Sloučení</a:t>
            </a:r>
            <a:endParaRPr/>
          </a:p>
        </p:txBody>
      </p:sp>
      <p:sp>
        <p:nvSpPr>
          <p:cNvPr id="658" name="Google Shape;658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 -d doplneni-autora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 -d doplneni-jmena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branch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Ignorování souborů</a:t>
            </a:r>
            <a:endParaRPr/>
          </a:p>
        </p:txBody>
      </p:sp>
      <p:sp>
        <p:nvSpPr>
          <p:cNvPr id="664" name="Google Shape;664;p83"/>
          <p:cNvSpPr txBox="1"/>
          <p:nvPr>
            <p:ph type="title"/>
          </p:nvPr>
        </p:nvSpPr>
        <p:spPr>
          <a:xfrm>
            <a:off x="311700" y="1306225"/>
            <a:ext cx="8520600" cy="364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highlight>
                  <a:srgbClr val="FFFFFF"/>
                </a:highlight>
              </a:rPr>
              <a:t>Pojďme si to ukázat na příkladu. Vytvoř tři soubory s tímto obsahem: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Obrazek.py:</a:t>
            </a:r>
            <a:b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000">
                <a:solidFill>
                  <a:srgbClr val="2838B0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289870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turtle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000">
                <a:solidFill>
                  <a:srgbClr val="2838B0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forward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left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right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 getcanvas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444444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left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444444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444444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right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444444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60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444444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getcanvas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1000">
                <a:solidFill>
                  <a:srgbClr val="666666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postscript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file</a:t>
            </a:r>
            <a:r>
              <a:rPr lang="en" sz="1000">
                <a:solidFill>
                  <a:srgbClr val="666666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000">
                <a:solidFill>
                  <a:srgbClr val="B8383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'obrazek.ps'</a:t>
            </a:r>
            <a:r>
              <a:rPr lang="en" sz="1000">
                <a:solidFill>
                  <a:srgbClr val="888888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rgbClr val="888888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7254E"/>
              </a:solidFill>
              <a:highlight>
                <a:srgbClr val="F9F2F4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poznamky.txt:</a:t>
            </a:r>
            <a:b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Tohle je tajné!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Autofile.tmp:</a:t>
            </a:r>
            <a:b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100">
                <a:highlight>
                  <a:srgbClr val="FFFFFF"/>
                </a:highlight>
              </a:rPr>
              <a:t>Do tohohle souboru napiš cokoliv. Různé operační systémy a (jiné programy) vytváří různé soubory podivných jmen;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Autofile.tmp</a:t>
            </a:r>
            <a:r>
              <a:rPr lang="en" sz="1100">
                <a:highlight>
                  <a:srgbClr val="FFFFFF"/>
                </a:highlight>
              </a:rPr>
              <a:t> pro nás bude představovat takový automaticky vzniklý soubor.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Ignorování souborů</a:t>
            </a:r>
            <a:endParaRPr/>
          </a:p>
        </p:txBody>
      </p:sp>
      <p:sp>
        <p:nvSpPr>
          <p:cNvPr id="670" name="Google Shape;670;p8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status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Ignorování souborů</a:t>
            </a:r>
            <a:endParaRPr/>
          </a:p>
        </p:txBody>
      </p:sp>
      <p:sp>
        <p:nvSpPr>
          <p:cNvPr id="676" name="Google Shape;676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Udělej soubor s názvem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.gitignore</a:t>
            </a:r>
            <a:r>
              <a:rPr lang="en" sz="1100">
                <a:highlight>
                  <a:srgbClr val="FFFFFF"/>
                </a:highlight>
              </a:rPr>
              <a:t>. (Pozor na tečku ve jménu souboru; na některých systémech se špatně zadává – doporučuji soubor vytvořit v programátorském editoru.) Do něj napiš:</a:t>
            </a:r>
            <a:endParaRPr sz="1100">
              <a:highlight>
                <a:srgbClr val="FFFFFF"/>
              </a:highlight>
            </a:endParaRPr>
          </a:p>
          <a:p>
            <a:pPr indent="0" lvl="0" marL="88900" marR="88900" rtl="0" algn="l">
              <a:lnSpc>
                <a:spcPct val="142857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5F5F5"/>
                </a:highlight>
                <a:latin typeface="Consolas"/>
                <a:ea typeface="Consolas"/>
                <a:cs typeface="Consolas"/>
                <a:sym typeface="Consolas"/>
              </a:rPr>
              <a:t>obrazek.ps</a:t>
            </a:r>
            <a:endParaRPr sz="1000">
              <a:solidFill>
                <a:srgbClr val="333333"/>
              </a:solidFill>
              <a:highlight>
                <a:srgbClr val="F5F5F5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Ignorování souborů</a:t>
            </a:r>
            <a:endParaRPr/>
          </a:p>
        </p:txBody>
      </p:sp>
      <p:sp>
        <p:nvSpPr>
          <p:cNvPr id="682" name="Google Shape;682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status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add .gitignore obrazek.py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status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Další haraburdí</a:t>
            </a:r>
            <a:endParaRPr/>
          </a:p>
        </p:txBody>
      </p:sp>
      <p:sp>
        <p:nvSpPr>
          <p:cNvPr id="688" name="Google Shape;688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Soubor s osobním nastavením si můžeš pojmenovat, jak chceš, a můžeš ho uložit kde budeš chtít. Já doporučuji ho pojmenovat </a:t>
            </a:r>
            <a:r>
              <a:rPr lang="en" sz="1100">
                <a:solidFill>
                  <a:srgbClr val="C7254E"/>
                </a:solidFill>
                <a:highlight>
                  <a:srgbClr val="F9F2F4"/>
                </a:highlight>
                <a:latin typeface="Consolas"/>
                <a:ea typeface="Consolas"/>
                <a:cs typeface="Consolas"/>
                <a:sym typeface="Consolas"/>
              </a:rPr>
              <a:t>.gitignore_global</a:t>
            </a:r>
            <a:r>
              <a:rPr lang="en" sz="1100">
                <a:highlight>
                  <a:srgbClr val="FFFFFF"/>
                </a:highlight>
              </a:rPr>
              <a:t> a dát ho do tvého domovského adresáře.</a:t>
            </a:r>
            <a:endParaRPr sz="11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Ignorování souborů</a:t>
            </a:r>
            <a:endParaRPr/>
          </a:p>
        </p:txBody>
      </p:sp>
      <p:sp>
        <p:nvSpPr>
          <p:cNvPr id="694" name="Google Shape;694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git config --global core.excludesfile “C:\Document and Settings\raja\.gitignore_global”</a:t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700" name="Google Shape;700;p8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highlight>
                  <a:srgbClr val="FFFFFF"/>
                </a:highlight>
              </a:rPr>
              <a:t>Jestli ještě nemáš uživatelský účet na </a:t>
            </a:r>
            <a:r>
              <a:rPr lang="en" sz="1100">
                <a:solidFill>
                  <a:srgbClr val="008580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github.com</a:t>
            </a:r>
            <a:r>
              <a:rPr lang="en" sz="1100">
                <a:highlight>
                  <a:srgbClr val="FFFFFF"/>
                </a:highlight>
              </a:rPr>
              <a:t>, jdi tam a založ si ho.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766763"/>
            <a:ext cx="47625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Spojení repozitáře s remote repozitářem</a:t>
            </a:r>
            <a:endParaRPr/>
          </a:p>
        </p:txBody>
      </p:sp>
      <p:sp>
        <p:nvSpPr>
          <p:cNvPr id="712" name="Google Shape;712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428625"/>
            <a:ext cx="5715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Posílání změn</a:t>
            </a:r>
            <a:endParaRPr/>
          </a:p>
        </p:txBody>
      </p:sp>
      <p:sp>
        <p:nvSpPr>
          <p:cNvPr id="718" name="Google Shape;718;p9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push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Stažení změn</a:t>
            </a:r>
            <a:endParaRPr/>
          </a:p>
        </p:txBody>
      </p:sp>
      <p:sp>
        <p:nvSpPr>
          <p:cNvPr id="724" name="Google Shape;724;p9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pull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Žádost o začlenění (pull request)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Návod na odevzdání domácího úkolu</a:t>
            </a:r>
            <a:endParaRPr/>
          </a:p>
        </p:txBody>
      </p:sp>
      <p:sp>
        <p:nvSpPr>
          <p:cNvPr id="735" name="Google Shape;735;p9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9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Stíháme? #1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Naklonování repozitáře</a:t>
            </a:r>
            <a:endParaRPr/>
          </a:p>
        </p:txBody>
      </p:sp>
      <p:sp>
        <p:nvSpPr>
          <p:cNvPr id="746" name="Google Shape;746;p9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clone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9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Stíháme? #2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9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gui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Stíháme? #3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Úkoly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git init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Vytvoří skrytou </a:t>
            </a:r>
            <a:r>
              <a:rPr lang="en"/>
              <a:t>složku</a:t>
            </a:r>
            <a:r>
              <a:rPr lang="en"/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.git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